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9890" autoAdjust="0"/>
    <p:restoredTop sz="92701" autoAdjust="0"/>
  </p:normalViewPr>
  <p:slideViewPr>
    <p:cSldViewPr>
      <p:cViewPr varScale="1">
        <p:scale>
          <a:sx n="89" d="100"/>
          <a:sy n="89" d="100"/>
        </p:scale>
        <p:origin x="-9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592"/>
            <a:ext cx="9144000" cy="685640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2018-05-11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2018-05-11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클래스 이름이 </a:t>
            </a:r>
            <a:r>
              <a:rPr lang="en-US" altLang="ko-KR" dirty="0" smtClean="0"/>
              <a:t>J </a:t>
            </a:r>
            <a:r>
              <a:rPr lang="ko-KR" altLang="en-US" dirty="0" smtClean="0"/>
              <a:t>자로 시작</a:t>
            </a:r>
            <a:endParaRPr lang="en-US" altLang="ko-KR" dirty="0" smtClean="0"/>
          </a:p>
          <a:p>
            <a:r>
              <a:rPr lang="ko-KR" altLang="en-US" dirty="0" smtClean="0"/>
              <a:t>화려하고 다양한 컴포넌트로 쉽게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스윙 컴포넌트는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유형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JComponent</a:t>
            </a:r>
            <a:r>
              <a:rPr lang="ko-KR" altLang="en-US" dirty="0" smtClean="0"/>
              <a:t>는 상속받는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스윙 컴포넌트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를 상속받는 몇 개의  클래스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err="1" smtClean="0"/>
              <a:t>JComponent</a:t>
            </a:r>
            <a:endParaRPr lang="en-US" altLang="ko-KR" dirty="0" smtClean="0"/>
          </a:p>
          <a:p>
            <a:pPr lvl="1"/>
            <a:r>
              <a:rPr lang="ko-KR" altLang="en-US" dirty="0"/>
              <a:t>스윙 컴포넌트의 공통적인 </a:t>
            </a:r>
            <a:r>
              <a:rPr lang="ko-KR" altLang="en-US" dirty="0" smtClean="0"/>
              <a:t>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구현한 추상 클래스 </a:t>
            </a:r>
            <a:endParaRPr lang="en-US" altLang="ko-KR" dirty="0" smtClean="0"/>
          </a:p>
          <a:p>
            <a:pPr lvl="2"/>
            <a:r>
              <a:rPr lang="en-US" altLang="ko-KR" strike="sngStrike" dirty="0" smtClean="0"/>
              <a:t>new </a:t>
            </a:r>
            <a:r>
              <a:rPr lang="en-US" altLang="ko-KR" strike="sngStrike" dirty="0" err="1" smtClean="0"/>
              <a:t>JComponent</a:t>
            </a:r>
            <a:r>
              <a:rPr lang="en-US" altLang="ko-KR" strike="sngStrike" dirty="0" smtClean="0"/>
              <a:t>()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생성할 수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상속받음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java.awt.Container</a:t>
            </a:r>
            <a:r>
              <a:rPr lang="ko-KR" altLang="en-US" dirty="0" smtClean="0"/>
              <a:t>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포함될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종류들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Panel, Frame, Applet, Dialog, Window</a:t>
            </a:r>
          </a:p>
          <a:p>
            <a:pPr lvl="2"/>
            <a:r>
              <a:rPr lang="en-US" altLang="ko-KR" dirty="0" smtClean="0"/>
              <a:t>Swing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JWindow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최상위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속하지 않고 독립적으로 </a:t>
            </a:r>
            <a:r>
              <a:rPr lang="ko-KR" altLang="en-US" dirty="0" err="1" smtClean="0"/>
              <a:t>출력가능한</a:t>
            </a:r>
            <a:r>
              <a:rPr lang="ko-KR" altLang="en-US" dirty="0" smtClean="0"/>
              <a:t> 컨테이너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컨테이너에 포함되어야 화면에 출력 가능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 포함되어야 화면에 출력될 수 있는 순수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</a:t>
            </a:r>
            <a:r>
              <a:rPr lang="en-US" altLang="ko-KR" dirty="0" err="1" smtClean="0"/>
              <a:t>java.awt.Component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스윙 컴포넌트는 </a:t>
            </a:r>
            <a:r>
              <a:rPr lang="en-US" altLang="ko-KR" dirty="0" err="1" smtClean="0"/>
              <a:t>javax.swing.JComponent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컴포넌트의 포함관계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</a:t>
            </a:r>
            <a:r>
              <a:rPr lang="en-US" altLang="ko-KR" smtClean="0"/>
              <a:t>GUI </a:t>
            </a:r>
            <a:r>
              <a:rPr lang="ko-KR" altLang="en-US" smtClean="0"/>
              <a:t>프로그램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 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프레임에 스윙 컴포넌트 붙이기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스윙 패키지 사용을 위한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</a:t>
            </a:r>
            <a:r>
              <a:rPr lang="en-US" altLang="ko-KR" dirty="0"/>
              <a:t>.*; // </a:t>
            </a:r>
            <a:r>
              <a:rPr lang="ko-KR" altLang="en-US" dirty="0"/>
              <a:t>그래픽 처리를 위한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java.awt.event</a:t>
            </a:r>
            <a:r>
              <a:rPr lang="en-US" altLang="ko-KR" dirty="0"/>
              <a:t>.*; // AWT </a:t>
            </a:r>
            <a:r>
              <a:rPr lang="ko-KR" altLang="en-US" dirty="0"/>
              <a:t>이벤트 사용을 위한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</a:t>
            </a:r>
            <a:r>
              <a:rPr lang="en-US" altLang="ko-KR" dirty="0"/>
              <a:t>.*; // </a:t>
            </a:r>
            <a:r>
              <a:rPr lang="ko-KR" altLang="en-US" dirty="0"/>
              <a:t>스윙 컴포넌트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javax.swing.event</a:t>
            </a:r>
            <a:r>
              <a:rPr lang="en-US" altLang="ko-KR" dirty="0"/>
              <a:t>.*; // </a:t>
            </a:r>
            <a:r>
              <a:rPr lang="ko-KR" altLang="en-US" dirty="0"/>
              <a:t>스윙 이벤트를 위한 경로명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프레임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모든 스윙 컴포넌트를 담는 최상위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을 상속받아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컴포넌트가 화면에 보이려면 스윙 프레임에 부착되어야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프레임을 닫으면 프레임 내의 모든 컴포넌트가 보이지 않게 됨</a:t>
            </a:r>
            <a:endParaRPr lang="en-US" altLang="ko-KR" dirty="0" smtClean="0"/>
          </a:p>
          <a:p>
            <a:r>
              <a:rPr lang="ko-KR" altLang="en-US" dirty="0" smtClean="0"/>
              <a:t>스윙 프레임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기본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스윙 프로그램의 기본 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메뉴들이 부착되는 공간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컨텐트</a:t>
            </a:r>
            <a:r>
              <a:rPr lang="ko-KR" altLang="en-US" dirty="0" smtClean="0"/>
              <a:t> 팬 </a:t>
            </a:r>
            <a:r>
              <a:rPr lang="en-US" altLang="ko-KR" dirty="0" smtClean="0"/>
              <a:t>– GUI </a:t>
            </a:r>
            <a:r>
              <a:rPr lang="ko-KR" altLang="en-US" dirty="0" smtClean="0"/>
              <a:t>컴포넌트들이 부착되는 공간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2648" y="3714752"/>
            <a:ext cx="7924853" cy="2928958"/>
            <a:chOff x="651095" y="3503288"/>
            <a:chExt cx="7924853" cy="29289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5" y="4158834"/>
              <a:ext cx="2863487" cy="1934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정육면체 6"/>
            <p:cNvSpPr/>
            <p:nvPr/>
          </p:nvSpPr>
          <p:spPr>
            <a:xfrm>
              <a:off x="5646990" y="3931916"/>
              <a:ext cx="2714644" cy="2000264"/>
            </a:xfrm>
            <a:prstGeom prst="cube">
              <a:avLst>
                <a:gd name="adj" fmla="val 4629"/>
              </a:avLst>
            </a:prstGeom>
            <a:solidFill>
              <a:schemeClr val="bg2">
                <a:lumMod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Frame</a:t>
              </a:r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ko-KR" altLang="en-US" sz="1400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218362" y="4574858"/>
              <a:ext cx="2714644" cy="1714512"/>
            </a:xfrm>
            <a:prstGeom prst="cube">
              <a:avLst>
                <a:gd name="adj" fmla="val 6245"/>
              </a:avLst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Content Pane</a:t>
              </a:r>
              <a:endParaRPr lang="ko-KR" altLang="en-US" sz="140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5218362" y="4431982"/>
              <a:ext cx="2714644" cy="285752"/>
            </a:xfrm>
            <a:prstGeom prst="cube">
              <a:avLst>
                <a:gd name="adj" fmla="val 35549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Menu Bar</a:t>
              </a:r>
              <a:endParaRPr lang="ko-KR" altLang="en-US" sz="140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2360842" y="4074792"/>
              <a:ext cx="328614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18098" y="4503420"/>
              <a:ext cx="1928826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4" idx="2"/>
            </p:cNvCxnSpPr>
            <p:nvPr/>
          </p:nvCxnSpPr>
          <p:spPr>
            <a:xfrm>
              <a:off x="3360974" y="5074924"/>
              <a:ext cx="1857388" cy="4107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46660" y="3789040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타이틀 바를 가진 </a:t>
              </a:r>
              <a:r>
                <a:rPr lang="en-US" altLang="ko-KR" sz="1400" dirty="0" smtClean="0"/>
                <a:t>Frame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5354" y="457485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메뉴바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21739" y="5280286"/>
              <a:ext cx="16834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컨텐트</a:t>
              </a:r>
              <a:r>
                <a:rPr lang="ko-KR" altLang="en-US" sz="1400" dirty="0" smtClean="0"/>
                <a:t> 팬 </a:t>
              </a:r>
              <a:r>
                <a:rPr lang="en-US" altLang="ko-KR" sz="1400" dirty="0" smtClean="0"/>
                <a:t>:</a:t>
              </a:r>
            </a:p>
            <a:p>
              <a:r>
                <a:rPr lang="ko-KR" altLang="en-US" sz="1400" dirty="0" smtClean="0"/>
                <a:t>화면에 출력될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모든 컴포넌트들이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부착되는 공간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04048" y="3789040"/>
              <a:ext cx="3571900" cy="26432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9998" y="3503288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/>
                <a:t>JFrame</a:t>
              </a:r>
              <a:endParaRPr lang="ko-KR" altLang="en-US" sz="140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 : </a:t>
            </a:r>
            <a:r>
              <a:rPr lang="en-US" altLang="ko-KR" dirty="0"/>
              <a:t>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917974"/>
            <a:ext cx="46794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javax.swing</a:t>
            </a:r>
            <a:r>
              <a:rPr lang="en-US" altLang="ko-KR" sz="1600" dirty="0" smtClean="0">
                <a:latin typeface="+mn-ea"/>
              </a:rPr>
              <a:t>.*;</a:t>
            </a:r>
          </a:p>
          <a:p>
            <a:pPr defTabSz="180000"/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b="1" dirty="0">
                <a:latin typeface="+mn-ea"/>
              </a:rPr>
              <a:t>public class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 extends </a:t>
            </a:r>
            <a:r>
              <a:rPr lang="en-US" altLang="ko-KR" sz="1600" b="1" dirty="0" err="1">
                <a:latin typeface="+mn-ea"/>
              </a:rPr>
              <a:t>JFrame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public </a:t>
            </a:r>
            <a:r>
              <a:rPr lang="en-US" altLang="ko-KR" sz="1600" dirty="0" err="1">
                <a:latin typeface="+mn-ea"/>
              </a:rPr>
              <a:t>MyFrame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setTitle</a:t>
            </a:r>
            <a:r>
              <a:rPr lang="en-US" altLang="ko-KR" sz="1600" dirty="0">
                <a:latin typeface="+mn-ea"/>
              </a:rPr>
              <a:t>("300x300 </a:t>
            </a:r>
            <a:r>
              <a:rPr lang="ko-KR" altLang="en-US" sz="1600" dirty="0">
                <a:latin typeface="+mn-ea"/>
              </a:rPr>
              <a:t>스윙 프레임 만들기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setSize</a:t>
            </a:r>
            <a:r>
              <a:rPr lang="en-US" altLang="ko-KR" sz="1600" b="1" dirty="0" smtClean="0">
                <a:latin typeface="+mn-ea"/>
              </a:rPr>
              <a:t>(300,300</a:t>
            </a:r>
            <a:r>
              <a:rPr lang="en-US" altLang="ko-KR" sz="1600" b="1" dirty="0">
                <a:latin typeface="+mn-ea"/>
              </a:rPr>
              <a:t>); </a:t>
            </a: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프레임 크기 </a:t>
            </a:r>
            <a:r>
              <a:rPr lang="en-US" altLang="ko-KR" sz="1600" dirty="0">
                <a:latin typeface="+mn-ea"/>
              </a:rPr>
              <a:t>300x300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setVisible</a:t>
            </a:r>
            <a:r>
              <a:rPr lang="en-US" altLang="ko-KR" sz="1600" b="1" dirty="0" smtClean="0">
                <a:latin typeface="+mn-ea"/>
              </a:rPr>
              <a:t>(true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; // </a:t>
            </a:r>
            <a:r>
              <a:rPr lang="ko-KR" altLang="en-US" sz="1600" dirty="0">
                <a:latin typeface="+mn-ea"/>
              </a:rPr>
              <a:t>프레임 출력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endParaRPr lang="en-US" altLang="ko-KR" sz="1600" dirty="0" smtClean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	</a:t>
            </a:r>
            <a:r>
              <a:rPr lang="en-US" altLang="ko-KR" sz="1600" dirty="0" smtClean="0">
                <a:latin typeface="+mn-ea"/>
              </a:rPr>
              <a:t>public </a:t>
            </a:r>
            <a:r>
              <a:rPr lang="en-US" altLang="ko-KR" sz="1600" dirty="0">
                <a:latin typeface="+mn-ea"/>
              </a:rPr>
              <a:t>static void main(String[] </a:t>
            </a:r>
            <a:r>
              <a:rPr lang="en-US" altLang="ko-KR" sz="1600" dirty="0" err="1">
                <a:latin typeface="+mn-ea"/>
              </a:rPr>
              <a:t>args</a:t>
            </a:r>
            <a:r>
              <a:rPr lang="en-US" altLang="ko-KR" sz="1600" dirty="0">
                <a:latin typeface="+mn-ea"/>
              </a:rPr>
              <a:t>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MyFrame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frame = </a:t>
            </a:r>
            <a:r>
              <a:rPr lang="en-US" altLang="ko-KR" sz="1600" b="1" dirty="0">
                <a:latin typeface="+mn-ea"/>
              </a:rPr>
              <a:t>new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4675" y="1415742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300×300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크기의 스윙 프레임을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37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852937"/>
            <a:ext cx="388843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mf=new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dirty="0" smtClean="0"/>
              <a:t>}</a:t>
            </a: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2852936"/>
            <a:ext cx="379097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r>
              <a:rPr lang="en-US" altLang="ko-KR" sz="1400" dirty="0" smtClean="0"/>
              <a:t>}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class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MyApp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 = 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8267" y="5961480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프레임 클래스 </a:t>
            </a:r>
            <a:r>
              <a:rPr lang="ko-KR" altLang="en-US" sz="1400" dirty="0" smtClean="0"/>
              <a:t>내의 멤버로 작성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306537" y="5961480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가진 </a:t>
            </a:r>
            <a:r>
              <a:rPr lang="ko-KR" altLang="en-US" sz="1400" dirty="0"/>
              <a:t>다른 </a:t>
            </a:r>
            <a:r>
              <a:rPr lang="ko-KR" altLang="en-US" sz="1400" dirty="0" smtClean="0"/>
              <a:t>클래스 </a:t>
            </a:r>
            <a:r>
              <a:rPr lang="en-US" altLang="ko-KR" sz="1400" dirty="0" err="1" smtClean="0"/>
              <a:t>MyApp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작성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7826" y="2427630"/>
            <a:ext cx="576064" cy="289441"/>
          </a:xfrm>
          <a:prstGeom prst="wedgeRoundRectCallout">
            <a:avLst>
              <a:gd name="adj1" fmla="val 39008"/>
              <a:gd name="adj2" fmla="val 925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권장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4998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프레임에 컴포넌트 붙이기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2265" y="3429000"/>
            <a:ext cx="43653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Container c = </a:t>
            </a:r>
            <a:r>
              <a:rPr lang="en-US" altLang="ko-KR" sz="1400" dirty="0" err="1" smtClean="0"/>
              <a:t>frame.getContentPane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b="1" dirty="0" err="1" smtClean="0"/>
              <a:t>c.add</a:t>
            </a:r>
            <a:r>
              <a:rPr lang="en-US" altLang="ko-KR" sz="1400" b="1" dirty="0" smtClean="0"/>
              <a:t>(b);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82265" y="4530182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frame.setContentPane</a:t>
            </a:r>
            <a:r>
              <a:rPr lang="en-US" altLang="ko-KR" sz="1400" b="1" dirty="0" smtClean="0"/>
              <a:t>(p);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9753" y="1556792"/>
            <a:ext cx="57378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super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en-US" altLang="ko-KR" sz="1400" dirty="0" err="1" smtClean="0"/>
              <a:t>Jframe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호출하여 타이틀 달기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setTitle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호출하여 타이틀 달기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2265" y="2852936"/>
            <a:ext cx="43653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Container </a:t>
            </a:r>
            <a:r>
              <a:rPr lang="en-US" altLang="ko-KR" sz="1400" dirty="0" err="1"/>
              <a:t>contentPane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frame.getContentPane</a:t>
            </a:r>
            <a:r>
              <a:rPr lang="en-US" altLang="ko-KR" sz="1400" b="1" dirty="0"/>
              <a:t>(); 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187095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타이틀 달기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9872" y="285293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알아내기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49555" y="359649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컨텐트팬에</a:t>
            </a:r>
            <a:r>
              <a:rPr lang="ko-KR" altLang="en-US" sz="1400" dirty="0" smtClean="0"/>
              <a:t> 컴포넌트 달기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09753" y="452923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9-2 :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버튼 컴포넌트를 가진 </a:t>
            </a:r>
            <a:r>
              <a:rPr lang="ko-KR" altLang="en-US" sz="2400" dirty="0" smtClean="0"/>
              <a:t>스윙프레임 </a:t>
            </a:r>
            <a:r>
              <a:rPr lang="ko-KR" altLang="en-US" sz="2400" dirty="0"/>
              <a:t>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ContentPane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Color.ORANGE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("Cancel"));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("Ignore"));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버튼들을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부착한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응용프로그램의 종료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응용프로그램 내에서 스스</a:t>
            </a:r>
            <a:r>
              <a:rPr lang="ko-KR" altLang="en-US" dirty="0"/>
              <a:t>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언제 어디서나 무조건 종료</a:t>
            </a:r>
            <a:endParaRPr lang="en-US" altLang="ko-KR" dirty="0" smtClean="0"/>
          </a:p>
          <a:p>
            <a:r>
              <a:rPr lang="ko-KR" altLang="en-US" b="1" dirty="0" smtClean="0"/>
              <a:t>프레임 종료버튼</a:t>
            </a:r>
            <a:r>
              <a:rPr lang="en-US" altLang="ko-KR" b="1" dirty="0" smtClean="0"/>
              <a:t>(X)</a:t>
            </a:r>
            <a:r>
              <a:rPr lang="ko-KR" altLang="en-US" b="1" dirty="0" smtClean="0"/>
              <a:t>이 클릭되면 어떤 일이 일어나는가</a:t>
            </a:r>
            <a:r>
              <a:rPr lang="en-US" altLang="ko-KR" b="1" dirty="0" smtClean="0"/>
              <a:t>?</a:t>
            </a:r>
          </a:p>
          <a:p>
            <a:pPr lvl="1"/>
            <a:r>
              <a:rPr lang="ko-KR" altLang="en-US" dirty="0" smtClean="0"/>
              <a:t>프레임을 종료하여 프레임 윈도우가 닫힘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프레임이 화면에서 보이지 않게 되고 응용프로그램이 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프레임이 보이지 않게 되지만 응용프로그램이 종료한 것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키보드나 마우스 입력을 받지 못함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를 호출하면 보이게 되고 이전 처럼 작동함</a:t>
            </a:r>
            <a:endParaRPr lang="en-US" altLang="ko-KR" dirty="0" smtClean="0"/>
          </a:p>
          <a:p>
            <a:r>
              <a:rPr lang="ko-KR" altLang="en-US" dirty="0" smtClean="0"/>
              <a:t>프레임 종료버튼이 클릭될 때 프레임을 닫고 응용 프로그램이 종료하도록 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9839" y="1794334"/>
            <a:ext cx="193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System.exit</a:t>
            </a:r>
            <a:r>
              <a:rPr lang="en-US" altLang="ko-KR" dirty="0" smtClean="0"/>
              <a:t>(0</a:t>
            </a:r>
            <a:r>
              <a:rPr lang="en-US" altLang="ko-KR" dirty="0"/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805264"/>
            <a:ext cx="639045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frame.setDefaultCloseOperation</a:t>
            </a:r>
            <a:r>
              <a:rPr lang="en-US" altLang="ko-KR" dirty="0"/>
              <a:t>(</a:t>
            </a:r>
            <a:r>
              <a:rPr lang="en-US" altLang="ko-KR" dirty="0" err="1"/>
              <a:t>JFrame.EXIT_ON_CLOSE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사용자에게 이해하기 쉬운 모양으로 정보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마우스나 키보드를 이용하여 쉽게 입력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강력한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쉬운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컴포넌트와 그래픽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패키지와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패키지에 제공되는 </a:t>
            </a:r>
            <a:r>
              <a:rPr lang="ko-KR" altLang="en-US" dirty="0" err="1" smtClean="0"/>
              <a:t>메카니즘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- </a:t>
            </a:r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Swing - </a:t>
            </a:r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종료 뒤에도 프레임이 살아 있는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스윙 프로그램이 실행되는 동안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</a:t>
            </a:r>
            <a:r>
              <a:rPr lang="ko-KR" altLang="en-US" dirty="0" smtClean="0"/>
              <a:t>을 실행하는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실행을 시작한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 응용프로그램이 실행될 때 자동으로 실행되는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프레임과 버튼 등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화면 그리기</a:t>
            </a:r>
            <a:endParaRPr lang="en-US" altLang="ko-KR" dirty="0" smtClean="0"/>
          </a:p>
          <a:p>
            <a:pPr lvl="3"/>
            <a:r>
              <a:rPr lang="ko-KR" altLang="en-US" dirty="0"/>
              <a:t>키나 마우스 입력을 받아 이벤트를 </a:t>
            </a:r>
            <a:r>
              <a:rPr lang="ko-KR" altLang="en-US" dirty="0" smtClean="0"/>
              <a:t>처리할 코드 호출</a:t>
            </a:r>
            <a:endParaRPr lang="en-US" altLang="ko-KR" dirty="0" smtClean="0"/>
          </a:p>
          <a:p>
            <a:r>
              <a:rPr lang="ko-KR" altLang="en-US" dirty="0"/>
              <a:t>자바 응용프로그램의 종료 조건</a:t>
            </a:r>
            <a:endParaRPr lang="en-US" altLang="ko-KR" dirty="0"/>
          </a:p>
          <a:p>
            <a:pPr lvl="1"/>
            <a:r>
              <a:rPr lang="ko-KR" altLang="en-US" dirty="0"/>
              <a:t>실행 중인 사용자 </a:t>
            </a:r>
            <a:r>
              <a:rPr lang="ko-KR" altLang="en-US" dirty="0" err="1"/>
              <a:t>스레드가</a:t>
            </a:r>
            <a:r>
              <a:rPr lang="ko-KR" altLang="en-US" dirty="0"/>
              <a:t> 하나도 없을 때 종료</a:t>
            </a:r>
            <a:endParaRPr lang="en-US" altLang="ko-KR" dirty="0"/>
          </a:p>
          <a:p>
            <a:r>
              <a:rPr lang="ko-KR" altLang="en-US" dirty="0" smtClean="0"/>
              <a:t>스윙 프로그램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 종료 뒤 프레임이 살아있는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종료되어도 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살아 있어 프레임 화면을 그리고 마우스나 키 입력을 받기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컨테이너</a:t>
              </a:r>
              <a:r>
                <a:rPr lang="en-US" altLang="ko-KR" sz="1400" dirty="0" smtClean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배치관리자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컴포넌트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 개념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rgbClr val="0070C0"/>
                </a:solidFill>
              </a:rPr>
              <a:t>컨테이너마</a:t>
            </a:r>
            <a:r>
              <a:rPr lang="ko-KR" altLang="en-US" sz="1600" dirty="0">
                <a:solidFill>
                  <a:srgbClr val="0070C0"/>
                </a:solidFill>
              </a:rPr>
              <a:t>다</a:t>
            </a:r>
            <a:r>
              <a:rPr lang="ko-KR" altLang="en-US" sz="1600" dirty="0" smtClean="0">
                <a:solidFill>
                  <a:srgbClr val="0070C0"/>
                </a:solidFill>
              </a:rPr>
              <a:t> 하나의 배치관리자가 존재하며</a:t>
            </a:r>
            <a:r>
              <a:rPr lang="en-US" altLang="ko-KR" sz="1600" dirty="0" smtClean="0">
                <a:solidFill>
                  <a:srgbClr val="0070C0"/>
                </a:solidFill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</a:rPr>
              <a:t>삽입되는 모든 컴포넌트의 위치와 크기를   결정하고  적절히 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sz="1600" dirty="0" smtClean="0">
              <a:solidFill>
                <a:srgbClr val="0070C0"/>
              </a:solidFill>
            </a:endParaRPr>
          </a:p>
          <a:p>
            <a:pPr marL="360363" indent="-360363"/>
            <a:r>
              <a:rPr lang="en-US" altLang="ko-KR" sz="1600" dirty="0" smtClean="0">
                <a:solidFill>
                  <a:srgbClr val="0070C0"/>
                </a:solidFill>
              </a:rPr>
              <a:t>2.  </a:t>
            </a:r>
            <a:r>
              <a:rPr lang="ko-KR" altLang="en-US" sz="1600" dirty="0" smtClean="0">
                <a:solidFill>
                  <a:srgbClr val="0070C0"/>
                </a:solidFill>
              </a:rPr>
              <a:t>컨테이너의 크기가 변하면 내부 컴포넌트들의 위치와 크기를 모두 재조절하고 재배치한다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관리자 대표 유형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java.awt </a:t>
            </a:r>
            <a:r>
              <a:rPr lang="ko-KR" altLang="en-US" dirty="0" smtClean="0"/>
              <a:t>패키지에 구현되어 있음</a:t>
            </a:r>
            <a:endParaRPr lang="en-US" altLang="ko-KR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532130" cy="4464496"/>
            <a:chOff x="755576" y="1772816"/>
            <a:chExt cx="75321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배치관리자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컨테이너의 디폴트 배치관리자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컨테이너는 생성시 디폴트 배치관리자 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컨테이너에 새로운 배치관리자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Container.setLayout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LayoutManager</a:t>
            </a:r>
            <a:r>
              <a:rPr lang="en-US" altLang="ko-KR" dirty="0" smtClean="0"/>
              <a:t> lm)</a:t>
            </a:r>
          </a:p>
          <a:p>
            <a:pPr lvl="2"/>
            <a:r>
              <a:rPr lang="en-US" altLang="ko-KR" dirty="0" smtClean="0"/>
              <a:t>lm</a:t>
            </a:r>
            <a:r>
              <a:rPr lang="ko-KR" altLang="en-US" dirty="0" smtClean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// </a:t>
            </a:r>
            <a:r>
              <a:rPr lang="en-US" altLang="ko-KR" sz="1200" dirty="0" err="1" smtClean="0"/>
              <a:t>JPanel</a:t>
            </a:r>
            <a:r>
              <a:rPr lang="ko-KR" altLang="en-US" sz="1200" dirty="0" smtClean="0"/>
              <a:t> 패</a:t>
            </a:r>
            <a:r>
              <a:rPr lang="ko-KR" altLang="en-US" sz="1200" dirty="0"/>
              <a:t>널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BorderLayout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배치관리자 설정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p = new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b="1" dirty="0" err="1" smtClean="0"/>
              <a:t>p.setLayout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 smtClean="0"/>
              <a:t>BorderLayout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 err="1" smtClean="0"/>
              <a:t>컨텐트팬의</a:t>
            </a:r>
            <a:r>
              <a:rPr lang="ko-KR" altLang="en-US" sz="1200" dirty="0" smtClean="0"/>
              <a:t> 배치 관리자를 </a:t>
            </a:r>
            <a:r>
              <a:rPr lang="en-US" altLang="ko-KR" sz="1200" dirty="0" err="1" smtClean="0"/>
              <a:t>FlowLayout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변경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frame.getConentPane</a:t>
            </a:r>
            <a:r>
              <a:rPr lang="en-US" altLang="ko-KR" sz="1200" dirty="0"/>
              <a:t>(); // </a:t>
            </a:r>
            <a:r>
              <a:rPr lang="ko-KR" altLang="en-US" sz="1200" dirty="0" err="1" smtClean="0"/>
              <a:t>컨텐트팬</a:t>
            </a:r>
            <a:endParaRPr lang="ko-KR" altLang="en-US" sz="1200" dirty="0"/>
          </a:p>
          <a:p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 내에 왼쪽에서 오른쪽으로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위에서 아래로 순서대로 컴포넌트를 배치한다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</a:t>
            </a:r>
            <a:r>
              <a:rPr lang="ko-KR" altLang="en-US" dirty="0" smtClean="0"/>
              <a:t>컴포넌트 재배치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 - </a:t>
            </a:r>
            <a:r>
              <a:rPr lang="ko-KR" altLang="en-US" smtClean="0"/>
              <a:t>생성자와 속성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87561" cy="2601891"/>
            <a:chOff x="5389734" y="3547186"/>
            <a:chExt cx="3787561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FlowLayoutEx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c = </a:t>
            </a:r>
            <a:r>
              <a:rPr lang="en-US" altLang="ko-KR" sz="1200" b="1" dirty="0" err="1" smtClean="0"/>
              <a:t>getContentPane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FlowLayout.LEFT</a:t>
            </a:r>
            <a:r>
              <a:rPr lang="en-US" altLang="ko-KR" sz="1200" b="1" dirty="0"/>
              <a:t>, 30, 40));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87561" cy="2601891"/>
            <a:chOff x="5389734" y="3547186"/>
            <a:chExt cx="3787561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정렬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배치하는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FlowLayout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가진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구역으로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East, West, South, North, Center</a:t>
            </a:r>
          </a:p>
          <a:p>
            <a:pPr lvl="1"/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add(Component comp,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index)</a:t>
            </a:r>
          </a:p>
          <a:p>
            <a:pPr lvl="3"/>
            <a:r>
              <a:rPr lang="en-US" altLang="ko-KR" dirty="0" smtClean="0"/>
              <a:t>comp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공간에 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container.setLayout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BorderLayout.WEST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</a:t>
            </a:r>
            <a:r>
              <a:rPr lang="en-US" altLang="ko-KR" sz="1200" dirty="0" smtClean="0"/>
              <a:t>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BorderLayout.CENTER</a:t>
            </a:r>
            <a:r>
              <a:rPr lang="en-US" altLang="ko-KR" sz="1200" dirty="0" smtClean="0"/>
              <a:t>);</a:t>
            </a:r>
          </a:p>
          <a:p>
            <a:r>
              <a:rPr lang="en-US" altLang="ko-KR" sz="1200" dirty="0" smtClean="0"/>
              <a:t>…</a:t>
            </a:r>
          </a:p>
          <a:p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747714"/>
            <a:chOff x="3321954" y="3789039"/>
            <a:chExt cx="5487632" cy="2747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BorderLayout.NORTH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BorderLayout.WEST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BorderLayout.SOUTH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BorderLayout.EAST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BorderLayout.CENTER</a:t>
              </a:r>
              <a:endParaRPr lang="ko-KR" altLang="en-US" sz="12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30075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r>
              <a:rPr lang="ko-KR" altLang="en-US" smtClean="0"/>
              <a:t>의 사용예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316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와 </a:t>
            </a:r>
            <a:r>
              <a:rPr lang="en-US" altLang="ko-KR" sz="1200" smtClean="0"/>
              <a:t>NORTH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0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CENTER,</a:t>
            </a:r>
            <a:r>
              <a:rPr lang="ko-KR" altLang="en-US" sz="1200" smtClean="0"/>
              <a:t> </a:t>
            </a:r>
            <a:r>
              <a:rPr lang="en-US" altLang="ko-KR" sz="1200" smtClean="0"/>
              <a:t>NORTH, SOUTH</a:t>
            </a:r>
            <a:r>
              <a:rPr lang="ko-KR" altLang="en-US" sz="1200" smtClean="0"/>
              <a:t>에</a:t>
            </a:r>
            <a:endParaRPr lang="en-US" altLang="ko-KR" sz="1200" smtClean="0"/>
          </a:p>
          <a:p>
            <a:r>
              <a:rPr lang="ko-KR" altLang="en-US" sz="1200" smtClean="0"/>
              <a:t> 컴포넌트가 삽입될 때</a:t>
            </a:r>
            <a:endParaRPr lang="ko-KR" altLang="en-US" sz="1200"/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vGap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20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hGap</a:t>
            </a:r>
            <a:r>
              <a:rPr lang="en-US" altLang="ko-KR" sz="1400" dirty="0" smtClean="0"/>
              <a:t> , 30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new </a:t>
            </a:r>
            <a:r>
              <a:rPr lang="en-US" altLang="ko-KR" sz="1400" dirty="0" err="1" smtClean="0"/>
              <a:t>BorderLayout</a:t>
            </a:r>
            <a:r>
              <a:rPr lang="en-US" altLang="ko-KR" sz="1400" dirty="0" smtClean="0"/>
              <a:t>(30,20); </a:t>
            </a:r>
          </a:p>
          <a:p>
            <a:r>
              <a:rPr lang="ko-KR" altLang="en-US" sz="1400" dirty="0" err="1" smtClean="0"/>
              <a:t>으로</a:t>
            </a:r>
            <a:r>
              <a:rPr lang="ko-KR" altLang="en-US" sz="1400" dirty="0" smtClean="0"/>
              <a:t> 배치관리자를 </a:t>
            </a:r>
            <a:endParaRPr lang="en-US" altLang="ko-KR" sz="1400" dirty="0" smtClean="0"/>
          </a:p>
          <a:p>
            <a:r>
              <a:rPr lang="ko-KR" altLang="en-US" sz="1400" dirty="0" smtClean="0"/>
              <a:t>생성하였을 때</a:t>
            </a:r>
            <a:endParaRPr lang="ko-KR" altLang="en-US" sz="14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AWT(Abstract Windowing </a:t>
            </a:r>
            <a:r>
              <a:rPr lang="en-US" altLang="ko-KR" dirty="0" smtClean="0"/>
              <a:t>Toolkit)</a:t>
            </a:r>
          </a:p>
          <a:p>
            <a:pPr lvl="1"/>
            <a:r>
              <a:rPr lang="ko-KR" altLang="en-US" dirty="0" smtClean="0"/>
              <a:t>자바가 처음 나왔을 때 함께 배포된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components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컴포넌트는 </a:t>
            </a:r>
            <a:r>
              <a:rPr lang="en-US" altLang="ko-KR" dirty="0" smtClean="0"/>
              <a:t>native(peer) </a:t>
            </a:r>
            <a:r>
              <a:rPr lang="ko-KR" altLang="en-US" dirty="0" smtClean="0"/>
              <a:t>운영체제의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컴포넌트의 도움을 받아 작동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운영체제에 많은 부담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오히려 처리 속도는 빠</a:t>
            </a:r>
            <a:r>
              <a:rPr lang="ko-KR" altLang="en-US" dirty="0"/>
              <a:t>름</a:t>
            </a:r>
            <a:endParaRPr lang="en-US" altLang="ko-KR" dirty="0" smtClean="0"/>
          </a:p>
          <a:p>
            <a:r>
              <a:rPr lang="en-US" altLang="ko-KR" dirty="0" smtClean="0"/>
              <a:t>Swing(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 smtClean="0"/>
              <a:t>기술을 기반으로 순수 자바 언어로 만들어진 라이브러리</a:t>
            </a:r>
            <a:endParaRPr lang="en-US" altLang="ko-KR" dirty="0" smtClean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</a:t>
            </a:r>
            <a:r>
              <a:rPr lang="ko-KR" altLang="en-US" dirty="0" smtClean="0"/>
              <a:t>풍부하고 화려한 </a:t>
            </a:r>
            <a:r>
              <a:rPr lang="ko-KR" altLang="en-US" dirty="0"/>
              <a:t>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컴포넌트에 </a:t>
            </a:r>
            <a:r>
              <a:rPr lang="en-US" altLang="ko-KR" dirty="0"/>
              <a:t>J</a:t>
            </a:r>
            <a:r>
              <a:rPr lang="ko-KR" altLang="en-US" dirty="0"/>
              <a:t>자가 덧붙여진 이름의 클래스</a:t>
            </a:r>
            <a:endParaRPr lang="en-US" altLang="ko-KR" dirty="0"/>
          </a:p>
          <a:p>
            <a:pPr lvl="2"/>
            <a:r>
              <a:rPr lang="ko-KR" altLang="en-US" dirty="0" smtClean="0"/>
              <a:t>그 외 </a:t>
            </a:r>
            <a:r>
              <a:rPr lang="en-US" altLang="ko-KR" dirty="0" smtClean="0"/>
              <a:t>J </a:t>
            </a:r>
            <a:r>
              <a:rPr lang="ko-KR" altLang="en-US" dirty="0"/>
              <a:t>자로 시작하는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Swing </a:t>
            </a:r>
            <a:r>
              <a:rPr lang="ko-KR" altLang="en-US" dirty="0" smtClean="0"/>
              <a:t>컴포넌트는 </a:t>
            </a:r>
            <a:r>
              <a:rPr lang="ko-KR" altLang="en-US" dirty="0"/>
              <a:t>경량 컴포넌트</a:t>
            </a:r>
            <a:r>
              <a:rPr lang="en-US" altLang="ko-KR" dirty="0"/>
              <a:t>(Light weight components)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native(peer)</a:t>
            </a:r>
            <a:r>
              <a:rPr lang="ko-KR" altLang="en-US" dirty="0" smtClean="0"/>
              <a:t> 운영체제에 의존하지 않음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BorderLayoutEx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(30, 20)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300×200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	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914041" cy="2425272"/>
            <a:chOff x="5069595" y="1748799"/>
            <a:chExt cx="391404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vGap</a:t>
              </a:r>
              <a:r>
                <a:rPr lang="en-US" altLang="ko-KR" sz="1400" dirty="0" smtClean="0"/>
                <a:t>,</a:t>
              </a:r>
            </a:p>
            <a:p>
              <a:r>
                <a:rPr lang="en-US" altLang="ko-KR" sz="1400" dirty="0" smtClean="0"/>
                <a:t>20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hGap</a:t>
              </a:r>
              <a:r>
                <a:rPr lang="en-US" altLang="ko-KR" sz="1400" dirty="0" smtClean="0"/>
                <a:t> , 30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동일한 사각형 격자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분할하고 각 셀에 하나의 컴포넌트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격자 구성은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행수와 열수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셀에 왼쪽에서 오른쪽으로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위에서 아래로 순서대로 배치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 재조정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smtClean="0"/>
              <a:t> 4x3 </a:t>
            </a:r>
            <a:r>
              <a:rPr lang="ko-KR" altLang="en-US" sz="1200" smtClean="0"/>
              <a:t>그리드 레이아웃 설정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총 </a:t>
            </a:r>
            <a:r>
              <a:rPr lang="en-US" altLang="ko-KR" sz="1200" smtClean="0"/>
              <a:t>11 </a:t>
            </a:r>
            <a:r>
              <a:rPr lang="ko-KR" altLang="en-US" sz="1200" smtClean="0"/>
              <a:t>개의 버튼이 순서대로 </a:t>
            </a:r>
            <a:r>
              <a:rPr lang="en-US" altLang="ko-KR" sz="1200" smtClean="0"/>
              <a:t>add </a:t>
            </a:r>
            <a:r>
              <a:rPr lang="ko-KR" altLang="en-US" sz="1200" smtClean="0"/>
              <a:t>됨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수직 간격 </a:t>
            </a:r>
            <a:r>
              <a:rPr lang="en-US" altLang="ko-KR" sz="1200" smtClean="0"/>
              <a:t>vGap : 5 </a:t>
            </a:r>
            <a:r>
              <a:rPr lang="ko-KR" altLang="en-US" sz="1200" smtClean="0"/>
              <a:t>픽셀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수평 간격 </a:t>
            </a:r>
            <a:r>
              <a:rPr lang="en-US" altLang="ko-KR" sz="1200" smtClean="0"/>
              <a:t>hGap : 5 </a:t>
            </a:r>
            <a:r>
              <a:rPr lang="ko-KR" altLang="en-US" sz="1200" smtClean="0"/>
              <a:t>픽셀</a:t>
            </a:r>
            <a:endParaRPr lang="ko-KR" altLang="en-US" sz="1200" dirty="0" smtClean="0"/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 smtClean="0"/>
              <a:t>GridLayout</a:t>
            </a:r>
            <a:r>
              <a:rPr lang="en-US" altLang="ko-KR" sz="1200" dirty="0" smtClean="0"/>
              <a:t>(4,3,5,5)); </a:t>
            </a:r>
            <a:r>
              <a:rPr lang="en-US" altLang="ko-KR" sz="1200" dirty="0"/>
              <a:t>// 4×3 </a:t>
            </a:r>
            <a:r>
              <a:rPr lang="ko-KR" altLang="en-US" sz="1200" dirty="0"/>
              <a:t>분할로 </a:t>
            </a:r>
            <a:r>
              <a:rPr lang="ko-KR" altLang="en-US" sz="1200" dirty="0" smtClean="0"/>
              <a:t>배치</a:t>
            </a:r>
            <a:endParaRPr lang="ko-KR" altLang="en-US" sz="1200" dirty="0"/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9-5 : </a:t>
            </a:r>
            <a:r>
              <a:rPr lang="en-US" altLang="ko-KR" dirty="0" err="1" smtClean="0"/>
              <a:t>GridLayout</a:t>
            </a:r>
            <a:r>
              <a:rPr lang="ko-KR" altLang="en-US" dirty="0" smtClean="0"/>
              <a:t>으로 입력 폼 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GridLayoutEx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GridLayout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grid = 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(4, 2);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grid.setVgap</a:t>
            </a:r>
            <a:r>
              <a:rPr lang="en-US" altLang="ko-KR" sz="1200" b="1" dirty="0" smtClean="0"/>
              <a:t>(5);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(grid);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이름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학번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학과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과목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 smtClean="0"/>
              <a:t>(""));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두 행 사이의 수직 간격 </a:t>
            </a:r>
            <a:endParaRPr lang="en-US" altLang="ko-KR" sz="1200" dirty="0" smtClean="0"/>
          </a:p>
          <a:p>
            <a:r>
              <a:rPr lang="en-US" altLang="ko-KR" sz="1200" dirty="0" err="1" smtClean="0"/>
              <a:t>vGap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5 </a:t>
            </a:r>
            <a:r>
              <a:rPr lang="ko-KR" altLang="en-US" sz="1200" dirty="0" smtClean="0"/>
              <a:t>픽셀로 설정됨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배치관리자 없는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배치관리자가 없는 컨테이너란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응용프로그램에서 컴포넌트의 절대 크기와 절대 위치 결정</a:t>
            </a:r>
            <a:endParaRPr lang="en-US" altLang="ko-KR" dirty="0" smtClean="0"/>
          </a:p>
          <a:p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컴포넌트의 크기나 위치를 개발자 임의로 결정하고자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</a:t>
            </a:r>
            <a:r>
              <a:rPr lang="ko-KR" altLang="en-US" dirty="0" smtClean="0"/>
              <a:t>위치와 </a:t>
            </a:r>
            <a:r>
              <a:rPr lang="ko-KR" altLang="en-US" dirty="0"/>
              <a:t>크기가 수시로 변하는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여러 컴포넌트들이 서로 </a:t>
            </a:r>
            <a:r>
              <a:rPr lang="ko-KR" altLang="en-US" dirty="0" smtClean="0"/>
              <a:t>겹쳐 출력하고자 하는 경우</a:t>
            </a:r>
            <a:endParaRPr lang="en-US" altLang="ko-KR" dirty="0"/>
          </a:p>
          <a:p>
            <a:r>
              <a:rPr lang="ko-KR" altLang="en-US" dirty="0" smtClean="0"/>
              <a:t>컨테이너의 배치 관리자 제거 방법</a:t>
            </a:r>
            <a:endParaRPr lang="en-US" altLang="ko-KR" dirty="0" smtClean="0"/>
          </a:p>
          <a:p>
            <a:pPr lvl="1"/>
            <a:r>
              <a:rPr lang="en-US" altLang="ko-KR" dirty="0" err="1"/>
              <a:t>c</a:t>
            </a:r>
            <a:r>
              <a:rPr lang="en-US" altLang="ko-KR" dirty="0" err="1" smtClean="0"/>
              <a:t>ontainer.setLayout</a:t>
            </a:r>
            <a:r>
              <a:rPr lang="en-US" altLang="ko-KR" dirty="0" smtClean="0"/>
              <a:t>(null);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컴포넌트의 절대 크기와 절대 위치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내에서 이루어져야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 크기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component.setSize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2"/>
            <a:r>
              <a:rPr lang="ko-KR" altLang="en-US" dirty="0" smtClean="0"/>
              <a:t>컴포넌트 위치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component.setLocation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y);</a:t>
            </a:r>
          </a:p>
          <a:p>
            <a:pPr lvl="2"/>
            <a:r>
              <a:rPr lang="ko-KR" altLang="en-US" dirty="0" smtClean="0"/>
              <a:t>컴포넌트 위치와 크기 동시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component.setBounds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3429000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dirty="0" err="1" smtClean="0"/>
              <a:t>JPanel</a:t>
            </a:r>
            <a:r>
              <a:rPr lang="ko-KR" altLang="en-US" sz="1400" dirty="0" smtClean="0"/>
              <a:t>의 배치관리자를 삭제하는 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p.setLayout</a:t>
            </a:r>
            <a:r>
              <a:rPr lang="en-US" altLang="ko-KR" sz="1400" b="1" dirty="0" smtClean="0"/>
              <a:t>(null);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9-6 : </a:t>
            </a:r>
            <a:r>
              <a:rPr lang="ko-KR" altLang="en-US" sz="2000" dirty="0" smtClean="0"/>
              <a:t>배치관리자 없는 컨테이너에 컴포넌트를 절대 위치와 크기로 지정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491880" y="1340768"/>
            <a:ext cx="496285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NullContainerEx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("Null Container Sample</a:t>
            </a:r>
            <a:r>
              <a:rPr lang="en-US" altLang="ko-KR" sz="1200" dirty="0" smtClean="0"/>
              <a:t>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				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(130</a:t>
            </a:r>
            <a:r>
              <a:rPr lang="en-US" altLang="ko-KR" sz="1200" b="1" dirty="0"/>
              <a:t>, 50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la.setSize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  <a:endParaRPr lang="ko-KR" altLang="en-US" sz="1200" dirty="0"/>
          </a:p>
          <a:p>
            <a:pPr defTabSz="180000"/>
            <a:endParaRPr lang="nn-NO" altLang="ko-KR" sz="1200" dirty="0" smtClean="0"/>
          </a:p>
          <a:p>
            <a:pPr defTabSz="180000"/>
            <a:r>
              <a:rPr lang="nn-NO" altLang="ko-KR" sz="1200" dirty="0"/>
              <a:t>	</a:t>
            </a:r>
            <a:r>
              <a:rPr lang="nn-NO" altLang="ko-KR" sz="1200" dirty="0" smtClean="0"/>
              <a:t>	for(int </a:t>
            </a:r>
            <a:r>
              <a:rPr lang="nn-NO" altLang="ko-KR" sz="1200" dirty="0"/>
              <a:t>i=1; i&lt;=9; i++)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b.setLocation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*15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b.setSize</a:t>
            </a:r>
            <a:r>
              <a:rPr lang="en-US" altLang="ko-KR" sz="1200" b="1" dirty="0" smtClean="0"/>
              <a:t>(50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(b</a:t>
            </a:r>
            <a:r>
              <a:rPr lang="en-US" altLang="ko-KR" sz="1200" dirty="0"/>
              <a:t>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원하는 위치에 원하는 크기로 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컴포넌트를 마음대로</a:t>
            </a:r>
            <a:endParaRPr lang="en-US" altLang="ko-KR" sz="1200" dirty="0" smtClean="0"/>
          </a:p>
          <a:p>
            <a:r>
              <a:rPr lang="ko-KR" altLang="en-US" sz="1200" dirty="0" smtClean="0"/>
              <a:t>배치할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컴포넌트 예시</a:t>
            </a:r>
            <a:endParaRPr lang="ko-KR" altLang="en-US"/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86498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JColorChooser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8649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838972"/>
            <a:ext cx="2325738" cy="190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310382"/>
            <a:ext cx="2383601" cy="2432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23" y="3291141"/>
            <a:ext cx="2743436" cy="24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3994282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257984"/>
            <a:ext cx="1753609" cy="16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으로</a:t>
            </a:r>
            <a:r>
              <a:rPr lang="en-US" altLang="ko-KR" smtClean="0"/>
              <a:t> </a:t>
            </a:r>
            <a:r>
              <a:rPr lang="ko-KR" altLang="en-US" smtClean="0"/>
              <a:t>만든 </a:t>
            </a:r>
            <a:r>
              <a:rPr lang="en-US" altLang="ko-KR" smtClean="0"/>
              <a:t>GUI </a:t>
            </a:r>
            <a:r>
              <a:rPr lang="ko-KR" altLang="en-US" smtClean="0"/>
              <a:t>프로그램 샘플</a:t>
            </a: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41627" y="1700808"/>
            <a:ext cx="7487372" cy="4435839"/>
            <a:chOff x="357158" y="1747497"/>
            <a:chExt cx="7487372" cy="44358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255" y="2335786"/>
              <a:ext cx="4236441" cy="3429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122583" y="2558634"/>
              <a:ext cx="989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JMenuBar</a:t>
              </a:r>
              <a:endParaRPr lang="ko-KR" alt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2583" y="2272882"/>
              <a:ext cx="770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JFrame</a:t>
              </a:r>
              <a:endParaRPr lang="ko-KR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2487196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</a:t>
              </a:r>
              <a:endParaRPr lang="ko-KR" alt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93870" y="5844782"/>
              <a:ext cx="10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JSplitPane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4021" y="3773080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72" y="363020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JList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4" y="1915692"/>
              <a:ext cx="987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JTextField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0364" y="1915692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4480" y="1915692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JButton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158" y="2772948"/>
              <a:ext cx="871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JToolBar</a:t>
              </a:r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2583" y="3273014"/>
              <a:ext cx="1143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JComboBox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6270" y="1747497"/>
              <a:ext cx="2528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프레임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윈도우 닫기 버튼</a:t>
              </a:r>
              <a:endParaRPr lang="ko-KR" altLang="en-US" sz="16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156138" y="2634893"/>
              <a:ext cx="725214" cy="49049"/>
            </a:xfrm>
            <a:custGeom>
              <a:avLst/>
              <a:gdLst>
                <a:gd name="connsiteX0" fmla="*/ 0 w 725214"/>
                <a:gd name="connsiteY0" fmla="*/ 49049 h 49049"/>
                <a:gd name="connsiteX1" fmla="*/ 620110 w 725214"/>
                <a:gd name="connsiteY1" fmla="*/ 7007 h 49049"/>
                <a:gd name="connsiteX2" fmla="*/ 630621 w 725214"/>
                <a:gd name="connsiteY2" fmla="*/ 7007 h 4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214" h="49049">
                  <a:moveTo>
                    <a:pt x="0" y="49049"/>
                  </a:moveTo>
                  <a:lnTo>
                    <a:pt x="620110" y="7007"/>
                  </a:lnTo>
                  <a:cubicBezTo>
                    <a:pt x="725214" y="0"/>
                    <a:pt x="630621" y="7007"/>
                    <a:pt x="630621" y="700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917060" y="2431693"/>
              <a:ext cx="313569" cy="71821"/>
            </a:xfrm>
            <a:custGeom>
              <a:avLst/>
              <a:gdLst>
                <a:gd name="connsiteX0" fmla="*/ 364359 w 364359"/>
                <a:gd name="connsiteY0" fmla="*/ 0 h 71821"/>
                <a:gd name="connsiteX1" fmla="*/ 49048 w 364359"/>
                <a:gd name="connsiteY1" fmla="*/ 63062 h 71821"/>
                <a:gd name="connsiteX2" fmla="*/ 70069 w 364359"/>
                <a:gd name="connsiteY2" fmla="*/ 52552 h 7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59" h="71821">
                  <a:moveTo>
                    <a:pt x="364359" y="0"/>
                  </a:moveTo>
                  <a:lnTo>
                    <a:pt x="49048" y="63062"/>
                  </a:lnTo>
                  <a:cubicBezTo>
                    <a:pt x="0" y="71821"/>
                    <a:pt x="68317" y="52552"/>
                    <a:pt x="70069" y="5255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148064" y="3924163"/>
              <a:ext cx="1103586" cy="126123"/>
            </a:xfrm>
            <a:custGeom>
              <a:avLst/>
              <a:gdLst>
                <a:gd name="connsiteX0" fmla="*/ 1103586 w 1103586"/>
                <a:gd name="connsiteY0" fmla="*/ 63061 h 126123"/>
                <a:gd name="connsiteX1" fmla="*/ 599090 w 1103586"/>
                <a:gd name="connsiteY1" fmla="*/ 10510 h 126123"/>
                <a:gd name="connsiteX2" fmla="*/ 0 w 1103586"/>
                <a:gd name="connsiteY2" fmla="*/ 126123 h 12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86" h="126123">
                  <a:moveTo>
                    <a:pt x="1103586" y="63061"/>
                  </a:moveTo>
                  <a:cubicBezTo>
                    <a:pt x="943303" y="31530"/>
                    <a:pt x="783021" y="0"/>
                    <a:pt x="599090" y="10510"/>
                  </a:cubicBezTo>
                  <a:cubicBezTo>
                    <a:pt x="415159" y="21020"/>
                    <a:pt x="207579" y="73571"/>
                    <a:pt x="0" y="12612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72055" y="3840079"/>
              <a:ext cx="704193" cy="84083"/>
            </a:xfrm>
            <a:custGeom>
              <a:avLst/>
              <a:gdLst>
                <a:gd name="connsiteX0" fmla="*/ 0 w 704193"/>
                <a:gd name="connsiteY0" fmla="*/ 0 h 84083"/>
                <a:gd name="connsiteX1" fmla="*/ 704193 w 704193"/>
                <a:gd name="connsiteY1" fmla="*/ 84083 h 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93" h="84083">
                  <a:moveTo>
                    <a:pt x="0" y="0"/>
                  </a:moveTo>
                  <a:lnTo>
                    <a:pt x="704193" y="84083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386886" y="5536950"/>
              <a:ext cx="262758" cy="304800"/>
            </a:xfrm>
            <a:custGeom>
              <a:avLst/>
              <a:gdLst>
                <a:gd name="connsiteX0" fmla="*/ 0 w 262758"/>
                <a:gd name="connsiteY0" fmla="*/ 304800 h 304800"/>
                <a:gd name="connsiteX1" fmla="*/ 262758 w 262758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758" h="304800">
                  <a:moveTo>
                    <a:pt x="0" y="304800"/>
                  </a:moveTo>
                  <a:lnTo>
                    <a:pt x="262758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1576" y="5536950"/>
              <a:ext cx="210206" cy="325820"/>
            </a:xfrm>
            <a:custGeom>
              <a:avLst/>
              <a:gdLst>
                <a:gd name="connsiteX0" fmla="*/ 210206 w 210206"/>
                <a:gd name="connsiteY0" fmla="*/ 325820 h 325820"/>
                <a:gd name="connsiteX1" fmla="*/ 0 w 210206"/>
                <a:gd name="connsiteY1" fmla="*/ 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6" h="325820">
                  <a:moveTo>
                    <a:pt x="210206" y="32582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94021" y="4416022"/>
              <a:ext cx="1097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JScrollPane</a:t>
              </a:r>
              <a:endParaRPr lang="ko-KR" altLang="en-US" sz="1600" dirty="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736643" y="4638866"/>
              <a:ext cx="493986" cy="136634"/>
            </a:xfrm>
            <a:custGeom>
              <a:avLst/>
              <a:gdLst>
                <a:gd name="connsiteX0" fmla="*/ 493986 w 493986"/>
                <a:gd name="connsiteY0" fmla="*/ 0 h 136634"/>
                <a:gd name="connsiteX1" fmla="*/ 409904 w 493986"/>
                <a:gd name="connsiteY1" fmla="*/ 63062 h 136634"/>
                <a:gd name="connsiteX2" fmla="*/ 0 w 493986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986" h="136634">
                  <a:moveTo>
                    <a:pt x="493986" y="0"/>
                  </a:moveTo>
                  <a:cubicBezTo>
                    <a:pt x="493110" y="20145"/>
                    <a:pt x="492235" y="40290"/>
                    <a:pt x="409904" y="63062"/>
                  </a:cubicBezTo>
                  <a:cubicBezTo>
                    <a:pt x="327573" y="85834"/>
                    <a:pt x="163786" y="111234"/>
                    <a:pt x="0" y="13663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219200" y="2904659"/>
              <a:ext cx="609600" cy="52551"/>
            </a:xfrm>
            <a:custGeom>
              <a:avLst/>
              <a:gdLst>
                <a:gd name="connsiteX0" fmla="*/ 0 w 609600"/>
                <a:gd name="connsiteY0" fmla="*/ 52551 h 52551"/>
                <a:gd name="connsiteX1" fmla="*/ 609600 w 609600"/>
                <a:gd name="connsiteY1" fmla="*/ 0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52551">
                  <a:moveTo>
                    <a:pt x="0" y="52551"/>
                  </a:moveTo>
                  <a:lnTo>
                    <a:pt x="60960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17986" y="2147914"/>
              <a:ext cx="31531" cy="672662"/>
            </a:xfrm>
            <a:custGeom>
              <a:avLst/>
              <a:gdLst>
                <a:gd name="connsiteX0" fmla="*/ 0 w 31531"/>
                <a:gd name="connsiteY0" fmla="*/ 0 h 672662"/>
                <a:gd name="connsiteX1" fmla="*/ 31531 w 31531"/>
                <a:gd name="connsiteY1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31" h="672662">
                  <a:moveTo>
                    <a:pt x="0" y="0"/>
                  </a:moveTo>
                  <a:lnTo>
                    <a:pt x="31531" y="672662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263462" y="2179445"/>
              <a:ext cx="68317" cy="672662"/>
            </a:xfrm>
            <a:custGeom>
              <a:avLst/>
              <a:gdLst>
                <a:gd name="connsiteX0" fmla="*/ 68317 w 68317"/>
                <a:gd name="connsiteY0" fmla="*/ 0 h 672662"/>
                <a:gd name="connsiteX1" fmla="*/ 5255 w 68317"/>
                <a:gd name="connsiteY1" fmla="*/ 273269 h 672662"/>
                <a:gd name="connsiteX2" fmla="*/ 36786 w 68317"/>
                <a:gd name="connsiteY2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17" h="672662">
                  <a:moveTo>
                    <a:pt x="68317" y="0"/>
                  </a:moveTo>
                  <a:cubicBezTo>
                    <a:pt x="39413" y="80579"/>
                    <a:pt x="10510" y="161159"/>
                    <a:pt x="5255" y="273269"/>
                  </a:cubicBezTo>
                  <a:cubicBezTo>
                    <a:pt x="0" y="385379"/>
                    <a:pt x="18393" y="529020"/>
                    <a:pt x="36786" y="67266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40166" y="2210976"/>
              <a:ext cx="98096" cy="641131"/>
            </a:xfrm>
            <a:custGeom>
              <a:avLst/>
              <a:gdLst>
                <a:gd name="connsiteX0" fmla="*/ 21020 w 98096"/>
                <a:gd name="connsiteY0" fmla="*/ 0 h 641131"/>
                <a:gd name="connsiteX1" fmla="*/ 94593 w 98096"/>
                <a:gd name="connsiteY1" fmla="*/ 210207 h 641131"/>
                <a:gd name="connsiteX2" fmla="*/ 0 w 98096"/>
                <a:gd name="connsiteY2" fmla="*/ 641131 h 6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96" h="641131">
                  <a:moveTo>
                    <a:pt x="21020" y="0"/>
                  </a:moveTo>
                  <a:cubicBezTo>
                    <a:pt x="59558" y="51676"/>
                    <a:pt x="98096" y="103352"/>
                    <a:pt x="94593" y="210207"/>
                  </a:cubicBezTo>
                  <a:cubicBezTo>
                    <a:pt x="91090" y="317062"/>
                    <a:pt x="45545" y="479096"/>
                    <a:pt x="0" y="64113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817365" y="2038512"/>
              <a:ext cx="157655" cy="367862"/>
            </a:xfrm>
            <a:custGeom>
              <a:avLst/>
              <a:gdLst>
                <a:gd name="connsiteX0" fmla="*/ 157655 w 157655"/>
                <a:gd name="connsiteY0" fmla="*/ 0 h 262759"/>
                <a:gd name="connsiteX1" fmla="*/ 0 w 157655"/>
                <a:gd name="connsiteY1" fmla="*/ 262759 h 2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55" h="262759">
                  <a:moveTo>
                    <a:pt x="157655" y="0"/>
                  </a:moveTo>
                  <a:lnTo>
                    <a:pt x="0" y="262759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5580111" y="3030783"/>
              <a:ext cx="587455" cy="465958"/>
            </a:xfrm>
            <a:custGeom>
              <a:avLst/>
              <a:gdLst>
                <a:gd name="connsiteX0" fmla="*/ 693682 w 693682"/>
                <a:gd name="connsiteY0" fmla="*/ 451945 h 465958"/>
                <a:gd name="connsiteX1" fmla="*/ 388882 w 693682"/>
                <a:gd name="connsiteY1" fmla="*/ 441434 h 465958"/>
                <a:gd name="connsiteX2" fmla="*/ 84082 w 693682"/>
                <a:gd name="connsiteY2" fmla="*/ 304800 h 465958"/>
                <a:gd name="connsiteX3" fmla="*/ 0 w 693682"/>
                <a:gd name="connsiteY3" fmla="*/ 0 h 4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682" h="465958">
                  <a:moveTo>
                    <a:pt x="693682" y="451945"/>
                  </a:moveTo>
                  <a:cubicBezTo>
                    <a:pt x="592082" y="458951"/>
                    <a:pt x="490482" y="465958"/>
                    <a:pt x="388882" y="441434"/>
                  </a:cubicBezTo>
                  <a:cubicBezTo>
                    <a:pt x="287282" y="416910"/>
                    <a:pt x="148896" y="378372"/>
                    <a:pt x="84082" y="304800"/>
                  </a:cubicBezTo>
                  <a:cubicBezTo>
                    <a:pt x="19268" y="231228"/>
                    <a:pt x="9634" y="11561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112579" y="2168935"/>
              <a:ext cx="851338" cy="662151"/>
            </a:xfrm>
            <a:custGeom>
              <a:avLst/>
              <a:gdLst>
                <a:gd name="connsiteX0" fmla="*/ 0 w 851338"/>
                <a:gd name="connsiteY0" fmla="*/ 0 h 662151"/>
                <a:gd name="connsiteX1" fmla="*/ 304800 w 851338"/>
                <a:gd name="connsiteY1" fmla="*/ 199696 h 662151"/>
                <a:gd name="connsiteX2" fmla="*/ 756745 w 851338"/>
                <a:gd name="connsiteY2" fmla="*/ 388882 h 662151"/>
                <a:gd name="connsiteX3" fmla="*/ 851338 w 851338"/>
                <a:gd name="connsiteY3" fmla="*/ 662151 h 6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338" h="662151">
                  <a:moveTo>
                    <a:pt x="0" y="0"/>
                  </a:moveTo>
                  <a:cubicBezTo>
                    <a:pt x="89338" y="67441"/>
                    <a:pt x="178676" y="134882"/>
                    <a:pt x="304800" y="199696"/>
                  </a:cubicBezTo>
                  <a:cubicBezTo>
                    <a:pt x="430924" y="264510"/>
                    <a:pt x="665655" y="311806"/>
                    <a:pt x="756745" y="388882"/>
                  </a:cubicBezTo>
                  <a:cubicBezTo>
                    <a:pt x="847835" y="465958"/>
                    <a:pt x="849586" y="564054"/>
                    <a:pt x="851338" y="66215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242657" y="2668176"/>
              <a:ext cx="914400" cy="57807"/>
            </a:xfrm>
            <a:custGeom>
              <a:avLst/>
              <a:gdLst>
                <a:gd name="connsiteX0" fmla="*/ 914400 w 914400"/>
                <a:gd name="connsiteY0" fmla="*/ 57807 h 57807"/>
                <a:gd name="connsiteX1" fmla="*/ 756745 w 914400"/>
                <a:gd name="connsiteY1" fmla="*/ 36786 h 57807"/>
                <a:gd name="connsiteX2" fmla="*/ 294290 w 914400"/>
                <a:gd name="connsiteY2" fmla="*/ 5255 h 57807"/>
                <a:gd name="connsiteX3" fmla="*/ 0 w 914400"/>
                <a:gd name="connsiteY3" fmla="*/ 5255 h 5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57807">
                  <a:moveTo>
                    <a:pt x="914400" y="57807"/>
                  </a:moveTo>
                  <a:cubicBezTo>
                    <a:pt x="887248" y="51676"/>
                    <a:pt x="860097" y="45545"/>
                    <a:pt x="756745" y="36786"/>
                  </a:cubicBezTo>
                  <a:cubicBezTo>
                    <a:pt x="653393" y="28027"/>
                    <a:pt x="420414" y="10510"/>
                    <a:pt x="294290" y="5255"/>
                  </a:cubicBezTo>
                  <a:cubicBezTo>
                    <a:pt x="168166" y="0"/>
                    <a:pt x="84083" y="2627"/>
                    <a:pt x="0" y="525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70622" y="0"/>
            <a:ext cx="5295533" cy="679450"/>
          </a:xfrm>
        </p:spPr>
        <p:txBody>
          <a:bodyPr/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라이브러리 계층 구조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2877</TotalTime>
  <Words>1576</Words>
  <Application>Microsoft Office PowerPoint</Application>
  <PresentationFormat>화면 슬라이드 쇼(4:3)</PresentationFormat>
  <Paragraphs>622</Paragraphs>
  <Slides>35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가을</vt:lpstr>
      <vt:lpstr>PowerPoint 프레젠테이션</vt:lpstr>
      <vt:lpstr>자바의 GUI(Graphical User Interface)</vt:lpstr>
      <vt:lpstr>AWT와 Swing 패키지</vt:lpstr>
      <vt:lpstr>스윙 컴포넌트 예시</vt:lpstr>
      <vt:lpstr>PowerPoint 프레젠테이션</vt:lpstr>
      <vt:lpstr>PowerPoint 프레젠테이션</vt:lpstr>
      <vt:lpstr>PowerPoint 프레젠테이션</vt:lpstr>
      <vt:lpstr>Swing 으로 만든 GUI 프로그램 샘플</vt:lpstr>
      <vt:lpstr>GUI 라이브러리 계층 구조</vt:lpstr>
      <vt:lpstr>Swing 클래스의 특징</vt:lpstr>
      <vt:lpstr>컨테이너와 컴포넌트</vt:lpstr>
      <vt:lpstr>컨테이너와 컴포넌트의 포함관계</vt:lpstr>
      <vt:lpstr>스윙 GUI 프로그램 만들기</vt:lpstr>
      <vt:lpstr>스윙 프레임</vt:lpstr>
      <vt:lpstr>예제 9-1 : 300x300 크기의 스윙 프레임 만들기</vt:lpstr>
      <vt:lpstr>main()의 위치 </vt:lpstr>
      <vt:lpstr>프레임에 컴포넌트 붙이기</vt:lpstr>
      <vt:lpstr>예제 9-2 : 3개의 버튼 컴포넌트를 가진 스윙프레임 만들기</vt:lpstr>
      <vt:lpstr>스윙 응용프로그램의 종료</vt:lpstr>
      <vt:lpstr>main() 종료 뒤에도 프레임이 살아 있는 이유?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속성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164</cp:revision>
  <dcterms:created xsi:type="dcterms:W3CDTF">2011-08-27T14:53:28Z</dcterms:created>
  <dcterms:modified xsi:type="dcterms:W3CDTF">2018-05-10T21:56:00Z</dcterms:modified>
</cp:coreProperties>
</file>